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68" r:id="rId2"/>
    <p:sldId id="258" r:id="rId3"/>
    <p:sldId id="259" r:id="rId4"/>
    <p:sldId id="256" r:id="rId5"/>
    <p:sldId id="257" r:id="rId6"/>
    <p:sldId id="260" r:id="rId7"/>
    <p:sldId id="261" r:id="rId8"/>
    <p:sldId id="262" r:id="rId9"/>
    <p:sldId id="264" r:id="rId10"/>
    <p:sldId id="267" r:id="rId11"/>
    <p:sldId id="266" r:id="rId12"/>
  </p:sldIdLst>
  <p:sldSz cx="9144000" cy="6858000" type="screen4x3"/>
  <p:notesSz cx="6797675" cy="987425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 snapToGrid="0" snapToObjects="1">
      <p:cViewPr>
        <p:scale>
          <a:sx n="107" d="100"/>
          <a:sy n="107" d="100"/>
        </p:scale>
        <p:origin x="-9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20429-8440-4090-AFC9-09719D1D5627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BA632-9A6F-4DA5-B154-122C1899CA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983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7106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407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736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WJEC_Logo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header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3848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8295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7368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3328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9168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866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3237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032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F7FC0-87A8-E44B-B40E-A75CEE888780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7637F-6ACD-164C-9B70-FEF8B313E46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WJEC_Logo_RG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934828" y="477003"/>
            <a:ext cx="651385" cy="6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 descr="header_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584131" y="477002"/>
            <a:ext cx="1234917" cy="65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46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tx1"/>
          </a:solidFill>
          <a:latin typeface="Gotham Rounded Book" pitchFamily="50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7-07 at 20.38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262964" y="1256135"/>
            <a:ext cx="4359778" cy="529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005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7644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 b="0" i="0"/>
            </a:pPr>
            <a:r>
              <a:rPr lang="x-none" sz="7400"/>
              <a:t>Crynhowch achosion mudo mewn neges Trydar (140 nod)...</a:t>
            </a:r>
          </a:p>
          <a:p>
            <a:pPr marL="0" indent="0">
              <a:buNone/>
              <a:defRPr b="0" i="0"/>
            </a:pPr>
            <a:endParaRPr lang="en-US" smtClean="0"/>
          </a:p>
          <a:p>
            <a:pPr marL="0" indent="0">
              <a:buNone/>
              <a:defRPr b="0" i="0"/>
            </a:pPr>
            <a:r>
              <a:rPr lang="x-none" smtClean="0"/>
              <a:t>  </a:t>
            </a:r>
          </a:p>
        </p:txBody>
      </p:sp>
      <p:pic>
        <p:nvPicPr>
          <p:cNvPr id="4" name="Picture 3" descr="Screen Shot 2015-07-07 at 19.45.3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581083" y="4889052"/>
            <a:ext cx="1572859" cy="1026023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1886009" y="2376643"/>
            <a:ext cx="6399857" cy="2728740"/>
          </a:xfrm>
          <a:prstGeom prst="cloudCallout">
            <a:avLst>
              <a:gd name="adj1" fmla="val -48338"/>
              <a:gd name="adj2" fmla="val 46832"/>
            </a:avLst>
          </a:prstGeom>
          <a:ln w="25400" cap="flat" algn="ctr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 b="0" i="0"/>
            </a:pPr>
            <a:endParaRPr lang="en-US"/>
          </a:p>
        </p:txBody>
      </p:sp>
      <p:sp>
        <p:nvSpPr>
          <p:cNvPr id="6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Beth sy'n achosi mudo?</a:t>
            </a:r>
          </a:p>
        </p:txBody>
      </p:sp>
    </p:spTree>
    <p:extLst>
      <p:ext uri="{BB962C8B-B14F-4D97-AF65-F5344CB8AC3E}">
        <p14:creationId xmlns:p14="http://schemas.microsoft.com/office/powerpoint/2010/main" val="20241902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6977" y="1634199"/>
            <a:ext cx="7627096" cy="5217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3200" smtClean="0">
                <a:latin typeface="Gotham Rounded Book" pitchFamily="50" charset="0"/>
              </a:rPr>
              <a:t>Pa strategaethau meddwl rydych chi wedi'u defnyddio yn y wers heddiw?</a:t>
            </a:r>
          </a:p>
          <a:p>
            <a:pPr>
              <a:defRPr b="0" i="0"/>
            </a:pPr>
            <a:endParaRPr lang="en-US" sz="2400" smtClean="0">
              <a:latin typeface="Gotham Rounded Book" pitchFamily="50" charset="0"/>
            </a:endParaRPr>
          </a:p>
          <a:p>
            <a:pPr>
              <a:defRPr b="0" i="0"/>
            </a:pPr>
            <a:r>
              <a:rPr lang="x-none" sz="2400" smtClean="0">
                <a:latin typeface="Gotham Rounded Book" pitchFamily="50" charset="0"/>
              </a:rPr>
              <a:t>RHAGFYNEGI? </a:t>
            </a:r>
          </a:p>
          <a:p>
            <a:pPr>
              <a:defRPr b="0" i="0"/>
            </a:pPr>
            <a:r>
              <a:rPr lang="x-none" sz="2400" smtClean="0">
                <a:latin typeface="Gotham Rounded Book" pitchFamily="50" charset="0"/>
              </a:rPr>
              <a:t>TREFNU?</a:t>
            </a:r>
          </a:p>
          <a:p>
            <a:pPr>
              <a:defRPr b="0" i="0"/>
            </a:pPr>
            <a:r>
              <a:rPr lang="x-none" sz="2400" smtClean="0">
                <a:latin typeface="Gotham Rounded Book" pitchFamily="50" charset="0"/>
              </a:rPr>
              <a:t>RANCIO?</a:t>
            </a:r>
          </a:p>
          <a:p>
            <a:pPr>
              <a:defRPr b="0" i="0"/>
            </a:pPr>
            <a:r>
              <a:rPr lang="x-none" sz="2400" smtClean="0">
                <a:latin typeface="Gotham Rounded Book" pitchFamily="50" charset="0"/>
              </a:rPr>
              <a:t>CRYNHOI?</a:t>
            </a:r>
          </a:p>
          <a:p>
            <a:pPr>
              <a:defRPr b="0" i="0"/>
            </a:pPr>
            <a:endParaRPr lang="en-US" sz="2400"/>
          </a:p>
          <a:p>
            <a:pPr>
              <a:defRPr b="0" i="0"/>
            </a:pPr>
            <a:endParaRPr lang="en-US" sz="2400"/>
          </a:p>
          <a:p>
            <a:pPr>
              <a:defRPr b="0" i="0"/>
            </a:pPr>
            <a:endParaRPr lang="en-US" sz="2400" smtClean="0"/>
          </a:p>
          <a:p>
            <a:pPr>
              <a:defRPr b="0" i="0"/>
            </a:pPr>
            <a:r>
              <a:rPr lang="x-none" sz="2400" smtClean="0"/>
              <a:t> </a:t>
            </a:r>
          </a:p>
          <a:p>
            <a:pPr>
              <a:defRPr b="0" i="0"/>
            </a:pPr>
            <a:endParaRPr lang="en-US" sz="2400" smtClean="0"/>
          </a:p>
        </p:txBody>
      </p:sp>
      <p:sp>
        <p:nvSpPr>
          <p:cNvPr id="4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Amser myfyrio...</a:t>
            </a:r>
          </a:p>
        </p:txBody>
      </p:sp>
    </p:spTree>
    <p:extLst>
      <p:ext uri="{BB962C8B-B14F-4D97-AF65-F5344CB8AC3E}">
        <p14:creationId xmlns:p14="http://schemas.microsoft.com/office/powerpoint/2010/main" val="3415461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 b="0" i="0"/>
            </a:pPr>
            <a:r>
              <a:rPr lang="x-none" sz="2600" smtClean="0"/>
              <a:t>Amser meddwl... O'ch blaenau, mae 10 llun:-</a:t>
            </a:r>
          </a:p>
          <a:p>
            <a:pPr marL="514350" indent="-514350">
              <a:buAutoNum type="arabicParenR"/>
              <a:defRPr b="0" i="0"/>
            </a:pPr>
            <a:r>
              <a:rPr lang="x-none" sz="2600" smtClean="0"/>
              <a:t>Ceisiwch eu rhannu </a:t>
            </a:r>
            <a:r>
              <a:rPr lang="cy-GB" sz="2600" dirty="0" smtClean="0"/>
              <a:t>yn</a:t>
            </a:r>
            <a:r>
              <a:rPr lang="x-none" sz="2600" smtClean="0"/>
              <a:t> </a:t>
            </a:r>
            <a:r>
              <a:rPr lang="x-none" sz="2600" b="1" smtClean="0"/>
              <a:t>ddau</a:t>
            </a:r>
            <a:r>
              <a:rPr lang="x-none" sz="2600" smtClean="0"/>
              <a:t> bentwr. </a:t>
            </a:r>
            <a:r>
              <a:rPr lang="x-none" sz="2600" i="1" smtClean="0"/>
              <a:t>(Wrth weithio, ystyriwch y cwestiynau canlynol</a:t>
            </a:r>
            <a:r>
              <a:rPr lang="en-GB" sz="2600" i="1" dirty="0" smtClean="0"/>
              <a:t>…</a:t>
            </a:r>
            <a:r>
              <a:rPr lang="x-none" sz="2600" i="1" smtClean="0"/>
              <a:t>)</a:t>
            </a:r>
          </a:p>
          <a:p>
            <a:pPr marL="0" indent="0">
              <a:buNone/>
              <a:defRPr b="0" i="0"/>
            </a:pPr>
            <a:endParaRPr lang="en-US" sz="2600" dirty="0" smtClean="0"/>
          </a:p>
          <a:p>
            <a:pPr>
              <a:defRPr b="0" i="0"/>
            </a:pPr>
            <a:r>
              <a:rPr lang="x-none" sz="2600" i="1" smtClean="0"/>
              <a:t>A ydych chi wedi cwblhau y math hwn o weithgaredd o'r blaen?</a:t>
            </a:r>
          </a:p>
          <a:p>
            <a:pPr>
              <a:defRPr b="0" i="0"/>
            </a:pPr>
            <a:r>
              <a:rPr lang="x-none" sz="2600" i="1" smtClean="0"/>
              <a:t>Pam rydych chi wedi penderfynu rhannu'r lluniau fel hyn?</a:t>
            </a:r>
          </a:p>
          <a:p>
            <a:pPr marL="0" indent="0">
              <a:buNone/>
              <a:defRPr b="0" i="0"/>
            </a:pPr>
            <a:endParaRPr lang="x-none" i="1" smtClean="0"/>
          </a:p>
          <a:p>
            <a:pPr marL="0" indent="0">
              <a:buNone/>
              <a:defRPr b="0" i="0"/>
            </a:pPr>
            <a:endParaRPr lang="x-none" i="1" smtClean="0"/>
          </a:p>
          <a:p>
            <a:pPr marL="0" indent="0">
              <a:buNone/>
              <a:defRPr b="0" i="0"/>
            </a:pPr>
            <a:endParaRPr lang="en-US" dirty="0" smtClean="0"/>
          </a:p>
          <a:p>
            <a:pPr marL="0" indent="0">
              <a:buNone/>
              <a:defRPr b="0" i="0"/>
            </a:pPr>
            <a:endParaRPr lang="en-US" dirty="0"/>
          </a:p>
        </p:txBody>
      </p:sp>
      <p:sp>
        <p:nvSpPr>
          <p:cNvPr id="4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Cyntaf i 10</a:t>
            </a:r>
          </a:p>
        </p:txBody>
      </p:sp>
    </p:spTree>
    <p:extLst>
      <p:ext uri="{BB962C8B-B14F-4D97-AF65-F5344CB8AC3E}">
        <p14:creationId xmlns:p14="http://schemas.microsoft.com/office/powerpoint/2010/main" val="20578606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creen Shot 2015-07-06 at 21.34.08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93" b="8493"/>
          <a:stretch/>
        </p:blipFill>
        <p:spPr/>
      </p:pic>
      <p:sp>
        <p:nvSpPr>
          <p:cNvPr id="7" name="Oval Callout 6"/>
          <p:cNvSpPr/>
          <p:nvPr/>
        </p:nvSpPr>
        <p:spPr>
          <a:xfrm>
            <a:off x="4495799" y="1417638"/>
            <a:ext cx="4369165" cy="2494805"/>
          </a:xfrm>
          <a:prstGeom prst="wedgeEllipseCallout">
            <a:avLst>
              <a:gd name="adj1" fmla="val -107480"/>
              <a:gd name="adj2" fmla="val 50482"/>
            </a:avLst>
          </a:prstGeom>
          <a:ln w="9525" cap="flat" algn="ctr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b="0" i="0"/>
            </a:pPr>
            <a:r>
              <a:rPr lang="x-none" sz="2400" smtClean="0">
                <a:latin typeface="Gotham Rounded Book" pitchFamily="50" charset="0"/>
              </a:rPr>
              <a:t>A allwch chi ddyfalu beth yw testun y wers heddiw?</a:t>
            </a:r>
          </a:p>
          <a:p>
            <a:pPr algn="ctr">
              <a:defRPr b="0" i="0"/>
            </a:pP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77890" y="4564665"/>
            <a:ext cx="4095254" cy="70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b="0" i="0"/>
            </a:pPr>
            <a:r>
              <a:rPr lang="x-none" sz="2000" smtClean="0">
                <a:latin typeface="Gotham Rounded Book" pitchFamily="50" charset="0"/>
              </a:rPr>
              <a:t>Nodwch eich rhagfynegiadau</a:t>
            </a:r>
            <a:r>
              <a:rPr lang="en-GB" sz="2000" dirty="0" smtClean="0">
                <a:latin typeface="Gotham Rounded Book" pitchFamily="50" charset="0"/>
              </a:rPr>
              <a:t>…</a:t>
            </a:r>
            <a:endParaRPr lang="x-none" sz="2000" smtClean="0">
              <a:latin typeface="Gotham Rounded Book" pitchFamily="50" charset="0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baseline="0" smtClean="0">
                <a:solidFill>
                  <a:schemeClr val="bg1"/>
                </a:solidFill>
              </a:rPr>
              <a:t>Rhagfynegi</a:t>
            </a:r>
          </a:p>
        </p:txBody>
      </p:sp>
    </p:spTree>
    <p:extLst>
      <p:ext uri="{BB962C8B-B14F-4D97-AF65-F5344CB8AC3E}">
        <p14:creationId xmlns:p14="http://schemas.microsoft.com/office/powerpoint/2010/main" val="3037120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415" y="3123836"/>
            <a:ext cx="8634133" cy="1470025"/>
          </a:xfrm>
        </p:spPr>
        <p:txBody>
          <a:bodyPr>
            <a:normAutofit fontScale="90000"/>
          </a:bodyPr>
          <a:lstStyle/>
          <a:p>
            <a:pPr>
              <a:defRPr b="0" i="0"/>
            </a:pPr>
            <a:r>
              <a:rPr lang="x-none" smtClean="0"/>
              <a:t/>
            </a:r>
            <a:br>
              <a:rPr lang="x-none" smtClean="0"/>
            </a:br>
            <a:r>
              <a:rPr lang="x-none" smtClean="0"/>
              <a:t/>
            </a:r>
            <a:br>
              <a:rPr lang="x-none" smtClean="0"/>
            </a:br>
            <a:r>
              <a:rPr lang="x-none" sz="3100" b="1" smtClean="0">
                <a:latin typeface="Gotham Rounded Book" pitchFamily="50" charset="0"/>
              </a:rPr>
              <a:t>Pam </a:t>
            </a:r>
            <a:r>
              <a:rPr lang="cy-GB" sz="3100" b="1" dirty="0" smtClean="0">
                <a:latin typeface="Gotham Rounded Book" pitchFamily="50" charset="0"/>
              </a:rPr>
              <a:t>mae</a:t>
            </a:r>
            <a:r>
              <a:rPr lang="x-none" sz="3100" b="1" smtClean="0">
                <a:latin typeface="Gotham Rounded Book" pitchFamily="50" charset="0"/>
              </a:rPr>
              <a:t> pobl yn mudo?</a:t>
            </a:r>
            <a:r>
              <a:rPr lang="x-none" sz="3100" b="0" smtClean="0">
                <a:latin typeface="Gotham Rounded Book" pitchFamily="50" charset="0"/>
              </a:rPr>
              <a:t/>
            </a:r>
            <a:br>
              <a:rPr lang="x-none" sz="3100" b="0" smtClean="0">
                <a:latin typeface="Gotham Rounded Book" pitchFamily="50" charset="0"/>
              </a:rPr>
            </a:br>
            <a:r>
              <a:rPr lang="x-none" sz="3100" b="0" smtClean="0">
                <a:latin typeface="Gotham Rounded Book" pitchFamily="50" charset="0"/>
              </a:rPr>
              <a:t/>
            </a:r>
            <a:br>
              <a:rPr lang="x-none" sz="3100" b="0" smtClean="0">
                <a:latin typeface="Gotham Rounded Book" pitchFamily="50" charset="0"/>
              </a:rPr>
            </a:br>
            <a:r>
              <a:rPr lang="x-none" sz="3100" b="0" smtClean="0">
                <a:latin typeface="Gotham Rounded Book" pitchFamily="50" charset="0"/>
              </a:rPr>
              <a:t/>
            </a:r>
            <a:br>
              <a:rPr lang="x-none" sz="3100" b="0" smtClean="0">
                <a:latin typeface="Gotham Rounded Book" pitchFamily="50" charset="0"/>
              </a:rPr>
            </a:br>
            <a:r>
              <a:rPr lang="x-none" sz="3100" b="0" i="1" smtClean="0">
                <a:latin typeface="Gotham Rounded Book" pitchFamily="50" charset="0"/>
              </a:rPr>
              <a:t>Pa mor gywir oedd eich </a:t>
            </a:r>
            <a:r>
              <a:rPr lang="en-GB" sz="3100" b="0" i="1" dirty="0" smtClean="0">
                <a:latin typeface="Gotham Rounded Book" pitchFamily="50" charset="0"/>
              </a:rPr>
              <a:t>r</a:t>
            </a:r>
            <a:r>
              <a:rPr lang="x-none" sz="3100" b="0" i="1" smtClean="0">
                <a:latin typeface="Gotham Rounded Book" pitchFamily="50" charset="0"/>
              </a:rPr>
              <a:t>hagfynegiadau?</a:t>
            </a:r>
            <a:br>
              <a:rPr lang="x-none" sz="3100" b="0" i="1" smtClean="0">
                <a:latin typeface="Gotham Rounded Book" pitchFamily="50" charset="0"/>
              </a:rPr>
            </a:br>
            <a:r>
              <a:rPr lang="x-none" sz="3100" b="0" i="1" smtClean="0">
                <a:latin typeface="Gotham Rounded Book" pitchFamily="50" charset="0"/>
              </a:rPr>
              <a:t/>
            </a:r>
            <a:br>
              <a:rPr lang="x-none" sz="3100" b="0" i="1" smtClean="0">
                <a:latin typeface="Gotham Rounded Book" pitchFamily="50" charset="0"/>
              </a:rPr>
            </a:br>
            <a:r>
              <a:rPr lang="x-none" smtClean="0"/>
              <a:t/>
            </a:r>
            <a:br>
              <a:rPr lang="x-none" smtClean="0"/>
            </a:br>
            <a:endParaRPr lang="x-none" smtClean="0"/>
          </a:p>
        </p:txBody>
      </p:sp>
      <p:sp>
        <p:nvSpPr>
          <p:cNvPr id="3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>
                <a:solidFill>
                  <a:schemeClr val="bg1"/>
                </a:solidFill>
              </a:rPr>
              <a:t>Y cwestiwn rydym ni'n ei ofyn heddiw </a:t>
            </a:r>
            <a:r>
              <a:rPr lang="x-none" b="1" smtClean="0">
                <a:solidFill>
                  <a:schemeClr val="bg1"/>
                </a:solidFill>
              </a:rPr>
              <a:t>yw</a:t>
            </a:r>
            <a:r>
              <a:rPr lang="en-GB" b="1" dirty="0" smtClean="0">
                <a:solidFill>
                  <a:schemeClr val="bg1"/>
                </a:solidFill>
              </a:rPr>
              <a:t>…</a:t>
            </a:r>
            <a:endParaRPr lang="x-none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063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 b="0" i="0"/>
            </a:pPr>
            <a:r>
              <a:rPr lang="x-none" sz="2400" smtClean="0"/>
              <a:t>Erbyn diwedd y wers, byddwch chi:-</a:t>
            </a:r>
          </a:p>
          <a:p>
            <a:pPr>
              <a:defRPr b="0" i="0"/>
            </a:pPr>
            <a:r>
              <a:rPr lang="x-none" sz="2400" smtClean="0"/>
              <a:t>Yn deall yr amrywiol resymau pam </a:t>
            </a:r>
            <a:r>
              <a:rPr lang="cy-GB" sz="2400" dirty="0" smtClean="0"/>
              <a:t>mae</a:t>
            </a:r>
            <a:r>
              <a:rPr lang="x-none" sz="2400" smtClean="0"/>
              <a:t> pobl yn 'mudo' o un lle (neu wlad) i un arall</a:t>
            </a:r>
          </a:p>
          <a:p>
            <a:pPr>
              <a:defRPr b="0" i="0"/>
            </a:pPr>
            <a:r>
              <a:rPr lang="x-none" sz="2400" smtClean="0"/>
              <a:t>Yn deall ystyr y termau 'ffactor gwthio' a 'ffactor tynnu'</a:t>
            </a:r>
          </a:p>
          <a:p>
            <a:pPr marL="0" indent="0">
              <a:buNone/>
              <a:defRPr b="0" i="0"/>
            </a:pPr>
            <a:endParaRPr lang="en-US" dirty="0"/>
          </a:p>
        </p:txBody>
      </p:sp>
      <p:pic>
        <p:nvPicPr>
          <p:cNvPr id="4" name="Picture 3" descr="Screen Shot 2015-07-07 at 20.38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4535589" y="3470418"/>
            <a:ext cx="2505304" cy="3042922"/>
          </a:xfrm>
          <a:prstGeom prst="rect">
            <a:avLst/>
          </a:prstGeom>
        </p:spPr>
      </p:pic>
      <p:sp>
        <p:nvSpPr>
          <p:cNvPr id="6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Amcanion</a:t>
            </a:r>
          </a:p>
        </p:txBody>
      </p:sp>
    </p:spTree>
    <p:extLst>
      <p:ext uri="{BB962C8B-B14F-4D97-AF65-F5344CB8AC3E}">
        <p14:creationId xmlns:p14="http://schemas.microsoft.com/office/powerpoint/2010/main" val="3135569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201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  <a:defRPr b="0" i="0"/>
            </a:pPr>
            <a:r>
              <a:rPr lang="x-none" sz="2400" smtClean="0"/>
              <a:t>Rhannwch y lluniau yn ddau bentwr newydd. </a:t>
            </a:r>
          </a:p>
          <a:p>
            <a:pPr marL="0" indent="0">
              <a:buNone/>
              <a:defRPr b="0" i="0"/>
            </a:pPr>
            <a:r>
              <a:rPr lang="x-none" sz="2400" b="1" smtClean="0"/>
              <a:t>Pentwr 1:- </a:t>
            </a:r>
            <a:r>
              <a:rPr lang="x-none" sz="2400" b="0" smtClean="0"/>
              <a:t>Rhesymau pam </a:t>
            </a:r>
            <a:r>
              <a:rPr lang="cy-GB" sz="2400" b="0" dirty="0" smtClean="0"/>
              <a:t>mae</a:t>
            </a:r>
            <a:r>
              <a:rPr lang="x-none" sz="2400" b="0" smtClean="0"/>
              <a:t> pobl yn</a:t>
            </a:r>
            <a:r>
              <a:rPr lang="x-none" sz="2400" b="1" smtClean="0"/>
              <a:t> gadael</a:t>
            </a:r>
            <a:r>
              <a:rPr lang="x-none" sz="2400" b="0" smtClean="0"/>
              <a:t> gwlad neu ranbarth</a:t>
            </a:r>
          </a:p>
          <a:p>
            <a:pPr marL="0" indent="0">
              <a:buNone/>
              <a:defRPr b="0" i="0"/>
            </a:pPr>
            <a:r>
              <a:rPr lang="x-none" sz="2400" b="1" smtClean="0"/>
              <a:t>Pentwr 2:-</a:t>
            </a:r>
            <a:r>
              <a:rPr lang="x-none" sz="2400" b="0" smtClean="0"/>
              <a:t> Rhesymau pam </a:t>
            </a:r>
            <a:r>
              <a:rPr lang="cy-GB" sz="2400" b="0" dirty="0" smtClean="0"/>
              <a:t>mae</a:t>
            </a:r>
            <a:r>
              <a:rPr lang="x-none" sz="2400" b="0" smtClean="0"/>
              <a:t> gwlad neu ranbarth yn</a:t>
            </a:r>
            <a:r>
              <a:rPr lang="x-none" sz="2400" b="1" smtClean="0"/>
              <a:t> denu </a:t>
            </a:r>
            <a:r>
              <a:rPr lang="x-none" sz="2400" b="0" smtClean="0"/>
              <a:t>pobl</a:t>
            </a:r>
          </a:p>
          <a:p>
            <a:pPr marL="0" indent="0">
              <a:buNone/>
              <a:defRPr b="0" i="0"/>
            </a:pPr>
            <a:r>
              <a:rPr lang="x-none" sz="2400" smtClean="0"/>
              <a:t>Bydd un aelod o'r grŵp yn </a:t>
            </a:r>
            <a:r>
              <a:rPr lang="x-none" sz="2400" b="1" smtClean="0"/>
              <a:t>ysgrifennydd</a:t>
            </a:r>
            <a:r>
              <a:rPr lang="x-none" sz="2400" smtClean="0"/>
              <a:t> ac yn cwblhau'r tabl.  Dylai fod gennych un rheswm ar gyfer pob llun</a:t>
            </a:r>
            <a:r>
              <a:rPr lang="en-GB" sz="2400" dirty="0" smtClean="0"/>
              <a:t>…</a:t>
            </a:r>
            <a:endParaRPr lang="x-none" sz="2400" smtClean="0"/>
          </a:p>
          <a:p>
            <a:pPr marL="0" indent="0">
              <a:buNone/>
              <a:defRPr b="0" i="0"/>
            </a:pPr>
            <a:endParaRPr lang="en-US" sz="2800" dirty="0" smtClean="0"/>
          </a:p>
          <a:p>
            <a:pPr marL="0" indent="0">
              <a:buNone/>
              <a:defRPr b="0" i="0"/>
            </a:pPr>
            <a:r>
              <a:rPr lang="x-none" sz="2800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755332"/>
              </p:ext>
            </p:extLst>
          </p:nvPr>
        </p:nvGraphicFramePr>
        <p:xfrm>
          <a:off x="457200" y="4632679"/>
          <a:ext cx="802984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4920"/>
                <a:gridCol w="4014920"/>
              </a:tblGrid>
              <a:tr h="550340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x-none" sz="1600" b="1" smtClean="0">
                          <a:latin typeface="Gotham Rounded Book" pitchFamily="50" charset="0"/>
                        </a:rPr>
                        <a:t>Rhesymau pam </a:t>
                      </a:r>
                      <a:r>
                        <a:rPr lang="cy-GB" sz="1600" b="1" dirty="0" smtClean="0">
                          <a:latin typeface="Gotham Rounded Book" pitchFamily="50" charset="0"/>
                        </a:rPr>
                        <a:t>mae</a:t>
                      </a:r>
                      <a:r>
                        <a:rPr lang="x-none" sz="1600" b="1" smtClean="0">
                          <a:latin typeface="Gotham Rounded Book" pitchFamily="50" charset="0"/>
                        </a:rPr>
                        <a:t> pobl yn gadael gwlad neu ranbarth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x-none" sz="1600" b="1" smtClean="0">
                          <a:latin typeface="Gotham Rounded Book" pitchFamily="50" charset="0"/>
                        </a:rPr>
                        <a:t>Rhesymau pam </a:t>
                      </a:r>
                      <a:r>
                        <a:rPr lang="cy-GB" sz="1600" b="1" dirty="0" smtClean="0">
                          <a:latin typeface="Gotham Rounded Book" pitchFamily="50" charset="0"/>
                        </a:rPr>
                        <a:t>mae</a:t>
                      </a:r>
                      <a:r>
                        <a:rPr lang="x-none" sz="1600" b="1" smtClean="0">
                          <a:latin typeface="Gotham Rounded Book" pitchFamily="50" charset="0"/>
                        </a:rPr>
                        <a:t> gwlad neu ranbarth yn denu pobl</a:t>
                      </a:r>
                    </a:p>
                  </a:txBody>
                  <a:tcPr/>
                </a:tc>
              </a:tr>
              <a:tr h="550340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x-none" sz="1600" smtClean="0">
                          <a:latin typeface="Gotham Rounded Book" pitchFamily="50" charset="0"/>
                        </a:rPr>
                        <a:t>Gallai trychineb fel </a:t>
                      </a:r>
                      <a:r>
                        <a:rPr lang="cy-GB" sz="1600" dirty="0" smtClean="0">
                          <a:latin typeface="Gotham Rounded Book" pitchFamily="50" charset="0"/>
                        </a:rPr>
                        <a:t>echdoriad</a:t>
                      </a:r>
                      <a:r>
                        <a:rPr lang="x-none" sz="1600" smtClean="0">
                          <a:latin typeface="Gotham Rounded Book" pitchFamily="50" charset="0"/>
                        </a:rPr>
                        <a:t> folcanig orfodi pobl i adael am nad yw aros yn yr ardal yn ddiogel.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endParaRPr lang="en-US" sz="1600">
                        <a:latin typeface="Gotham Rounded Book" pitchFamily="50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>
                <a:solidFill>
                  <a:schemeClr val="bg1"/>
                </a:solidFill>
              </a:rPr>
              <a:t>Amser ailfeddwl</a:t>
            </a:r>
            <a:r>
              <a:rPr lang="x-none" b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70033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b="0" i="0"/>
            </a:pPr>
            <a:r>
              <a:rPr lang="x-none" smtClean="0"/>
              <a:t>Ffactorau gwthio:-</a:t>
            </a:r>
          </a:p>
          <a:p>
            <a:pPr>
              <a:defRPr b="0" i="0"/>
            </a:pPr>
            <a:endParaRPr lang="en-US" smtClean="0"/>
          </a:p>
          <a:p>
            <a:pPr marL="0" indent="0">
              <a:buNone/>
              <a:defRPr b="0" i="0"/>
            </a:pPr>
            <a:endParaRPr lang="en-US"/>
          </a:p>
          <a:p>
            <a:pPr>
              <a:defRPr b="0" i="0"/>
            </a:pPr>
            <a:r>
              <a:rPr lang="x-none" smtClean="0"/>
              <a:t>Ffactorau tynnu:- 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168677" y="438155"/>
            <a:ext cx="6693762" cy="715942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>
                <a:solidFill>
                  <a:schemeClr val="bg1"/>
                </a:solidFill>
              </a:rPr>
              <a:t>Ers gwneud y dasg flaenorol, </a:t>
            </a:r>
            <a:r>
              <a:rPr lang="cy-GB" b="1" dirty="0" smtClean="0">
                <a:solidFill>
                  <a:schemeClr val="bg1"/>
                </a:solidFill>
              </a:rPr>
              <a:t>ydych chi nawr yn gallu </a:t>
            </a:r>
            <a:r>
              <a:rPr lang="x-none" b="1" smtClean="0">
                <a:solidFill>
                  <a:schemeClr val="bg1"/>
                </a:solidFill>
              </a:rPr>
              <a:t>diffinio </a:t>
            </a:r>
            <a:r>
              <a:rPr lang="x-none" b="1">
                <a:solidFill>
                  <a:schemeClr val="bg1"/>
                </a:solidFill>
              </a:rPr>
              <a:t>'ffactor gwthio' a 'ffactor tynnu'?</a:t>
            </a:r>
          </a:p>
        </p:txBody>
      </p:sp>
    </p:spTree>
    <p:extLst>
      <p:ext uri="{BB962C8B-B14F-4D97-AF65-F5344CB8AC3E}">
        <p14:creationId xmlns:p14="http://schemas.microsoft.com/office/powerpoint/2010/main" val="3728438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  <a:defRPr b="0" i="0"/>
            </a:pPr>
            <a:r>
              <a:rPr lang="x-none" smtClean="0"/>
              <a:t>Rhannwch y lluniau gan ddefnyddio'r penawdau canlynol:-</a:t>
            </a:r>
          </a:p>
          <a:p>
            <a:pPr marL="0" indent="0">
              <a:buNone/>
              <a:defRPr b="0" i="0"/>
            </a:pPr>
            <a:endParaRPr lang="en-US" dirty="0" smtClean="0"/>
          </a:p>
          <a:p>
            <a:pPr marL="0" indent="0">
              <a:buNone/>
              <a:defRPr b="0" i="0"/>
            </a:pPr>
            <a:r>
              <a:rPr lang="x-none" smtClean="0"/>
              <a:t>Mudo gwleidyddol</a:t>
            </a:r>
          </a:p>
          <a:p>
            <a:pPr marL="0" indent="0">
              <a:buNone/>
              <a:defRPr b="0" i="0"/>
            </a:pPr>
            <a:r>
              <a:rPr lang="x-none" smtClean="0"/>
              <a:t>Mudo economaidd</a:t>
            </a:r>
          </a:p>
          <a:p>
            <a:pPr marL="0" indent="0">
              <a:buNone/>
              <a:defRPr b="0" i="0"/>
            </a:pPr>
            <a:r>
              <a:rPr lang="x-none" smtClean="0"/>
              <a:t>Mudo amgylcheddol</a:t>
            </a:r>
          </a:p>
          <a:p>
            <a:pPr marL="0" indent="0">
              <a:buNone/>
              <a:defRPr b="0" i="0"/>
            </a:pPr>
            <a:r>
              <a:rPr lang="x-none" smtClean="0"/>
              <a:t>Mudo cymdeithasol</a:t>
            </a:r>
          </a:p>
          <a:p>
            <a:pPr marL="0" indent="0">
              <a:buNone/>
              <a:defRPr b="0" i="0"/>
            </a:pPr>
            <a:endParaRPr lang="en-US" dirty="0"/>
          </a:p>
          <a:p>
            <a:pPr marL="0" indent="0">
              <a:buNone/>
              <a:defRPr b="0" i="0"/>
            </a:pPr>
            <a:r>
              <a:rPr lang="x-none" smtClean="0"/>
              <a:t>Pam gwnaethoch chi'r dewisiadau hyn? </a:t>
            </a:r>
          </a:p>
          <a:p>
            <a:pPr marL="0" indent="0">
              <a:buNone/>
              <a:defRPr b="0" i="0"/>
            </a:pPr>
            <a:r>
              <a:rPr lang="x-none" smtClean="0"/>
              <a:t>Byddwch yn barod i egluro eich penderfyniadau!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5198133" y="2423604"/>
            <a:ext cx="3488667" cy="2153297"/>
          </a:xfrm>
          <a:prstGeom prst="wedgeEllipseCallout">
            <a:avLst>
              <a:gd name="adj1" fmla="val -57002"/>
              <a:gd name="adj2" fmla="val 346"/>
            </a:avLst>
          </a:prstGeom>
          <a:ln w="9525" cap="flat" algn="ctr"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b="0" i="0"/>
            </a:pPr>
            <a:r>
              <a:rPr lang="x-none" smtClean="0">
                <a:latin typeface="Gotham Rounded Book" pitchFamily="50" charset="0"/>
              </a:rPr>
              <a:t>A ydych chi wedi gweld y geiriau hyn o'r blaen?</a:t>
            </a:r>
          </a:p>
          <a:p>
            <a:pPr algn="ctr">
              <a:defRPr b="0" i="0"/>
            </a:pPr>
            <a:r>
              <a:rPr lang="x-none" smtClean="0">
                <a:latin typeface="Gotham Rounded Book" pitchFamily="50" charset="0"/>
              </a:rPr>
              <a:t>A oes cliwiau i awgrymu ystyr y geiriau hyn?</a:t>
            </a:r>
          </a:p>
        </p:txBody>
      </p:sp>
      <p:sp>
        <p:nvSpPr>
          <p:cNvPr id="7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>
                <a:solidFill>
                  <a:schemeClr val="bg1"/>
                </a:solidFill>
              </a:rPr>
              <a:t>Dosbarthu Mudo</a:t>
            </a:r>
          </a:p>
        </p:txBody>
      </p:sp>
    </p:spTree>
    <p:extLst>
      <p:ext uri="{BB962C8B-B14F-4D97-AF65-F5344CB8AC3E}">
        <p14:creationId xmlns:p14="http://schemas.microsoft.com/office/powerpoint/2010/main" val="3656056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15" y="1362799"/>
            <a:ext cx="8625255" cy="54952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 b="0" i="0"/>
            </a:pPr>
            <a:r>
              <a:rPr lang="x-none" sz="3400" smtClean="0"/>
              <a:t>Gweithgaredd mewn pâr:-</a:t>
            </a:r>
          </a:p>
          <a:p>
            <a:pPr marL="0" indent="0">
              <a:buNone/>
              <a:defRPr b="0" i="0"/>
            </a:pPr>
            <a:r>
              <a:rPr lang="x-none" sz="3400" b="1" smtClean="0"/>
              <a:t>Pâr 1:- Darllenwch </a:t>
            </a:r>
            <a:r>
              <a:rPr lang="x-none" sz="3400" b="0" i="1" smtClean="0"/>
              <a:t>Stori Gassama</a:t>
            </a:r>
          </a:p>
          <a:p>
            <a:pPr marL="0" indent="0">
              <a:buNone/>
              <a:defRPr b="0" i="0"/>
            </a:pPr>
            <a:r>
              <a:rPr lang="x-none" sz="3400" smtClean="0"/>
              <a:t>1) </a:t>
            </a:r>
            <a:r>
              <a:rPr lang="x-none" sz="3400" b="1" smtClean="0"/>
              <a:t>Amlygwch </a:t>
            </a:r>
            <a:r>
              <a:rPr lang="x-none" sz="3400" b="0" smtClean="0"/>
              <a:t>y problemau y gwnaeth Gassama eu hwynebu wrth iddo geisio cyrraedd Ewrop. </a:t>
            </a:r>
          </a:p>
          <a:p>
            <a:pPr marL="0" indent="0">
              <a:buNone/>
              <a:defRPr b="0" i="0"/>
            </a:pPr>
            <a:r>
              <a:rPr lang="x-none" sz="3400" smtClean="0"/>
              <a:t>2) Dewiswch y </a:t>
            </a:r>
            <a:r>
              <a:rPr lang="x-none" sz="3400" b="1" smtClean="0"/>
              <a:t>3</a:t>
            </a:r>
            <a:r>
              <a:rPr lang="x-none" sz="3400" smtClean="0"/>
              <a:t> problem bwysicaf yn eich barn chi a gwnewch gofnod o'r problemau hyn. Bydd angen i chi egluro eich dewisiadau!</a:t>
            </a:r>
          </a:p>
          <a:p>
            <a:pPr marL="0" indent="0">
              <a:buNone/>
              <a:defRPr b="0" i="0"/>
            </a:pPr>
            <a:endParaRPr lang="x-none" sz="3400" b="1" smtClean="0"/>
          </a:p>
          <a:p>
            <a:pPr marL="0" indent="0">
              <a:buNone/>
              <a:defRPr b="0" i="0"/>
            </a:pPr>
            <a:r>
              <a:rPr lang="x-none" sz="3400" b="1" smtClean="0"/>
              <a:t>Pâr 2:- Darllenwch </a:t>
            </a:r>
            <a:r>
              <a:rPr lang="x-none" sz="3400" b="0" smtClean="0"/>
              <a:t>erthygl </a:t>
            </a:r>
            <a:r>
              <a:rPr lang="x-none" sz="3400" b="0" i="1" smtClean="0"/>
              <a:t>Sut y cefais fy smyglo i mewn i Ewrop</a:t>
            </a:r>
          </a:p>
          <a:p>
            <a:pPr marL="0" indent="0">
              <a:buNone/>
              <a:defRPr b="0" i="0"/>
            </a:pPr>
            <a:r>
              <a:rPr lang="x-none" sz="3400" smtClean="0"/>
              <a:t>1) </a:t>
            </a:r>
            <a:r>
              <a:rPr lang="x-none" sz="3400" b="1" smtClean="0"/>
              <a:t>Amlygwch </a:t>
            </a:r>
            <a:r>
              <a:rPr lang="x-none" sz="3400" b="0" smtClean="0"/>
              <a:t>y rhesymau pam y gwnaeth Moutassem benderfynu gadael Syria. Dewiswch y rheswm pwysicaf yn eich barn chi.</a:t>
            </a:r>
          </a:p>
          <a:p>
            <a:pPr marL="0" indent="0">
              <a:buNone/>
              <a:defRPr b="0" i="0"/>
            </a:pPr>
            <a:r>
              <a:rPr lang="x-none" sz="3400" smtClean="0"/>
              <a:t>2) Gan ddefnyddio ail liw, amlygwch yr </a:t>
            </a:r>
            <a:r>
              <a:rPr lang="x-none" sz="3400" b="1" smtClean="0"/>
              <a:t>heriau</a:t>
            </a:r>
            <a:r>
              <a:rPr lang="x-none" sz="3400" smtClean="0"/>
              <a:t> y gwnaeth Moutassem eu hwynebu wrth iddo geisio cyrraedd Ewrop. </a:t>
            </a:r>
          </a:p>
          <a:p>
            <a:pPr marL="0" indent="0">
              <a:buNone/>
              <a:defRPr b="0" i="0"/>
            </a:pPr>
            <a:r>
              <a:rPr lang="x-none" sz="3400" smtClean="0"/>
              <a:t>3) O'r problemau rydych chi wedi'u hamlygu, pa broblem yw'r un </a:t>
            </a:r>
            <a:r>
              <a:rPr lang="x-none" sz="3400" b="1" smtClean="0"/>
              <a:t>fwyaf difrifol </a:t>
            </a:r>
            <a:r>
              <a:rPr lang="x-none" sz="3400" smtClean="0"/>
              <a:t>yn eich barn chi?</a:t>
            </a:r>
            <a:endParaRPr lang="x-none" sz="3400" b="1" smtClean="0"/>
          </a:p>
        </p:txBody>
      </p:sp>
      <p:sp>
        <p:nvSpPr>
          <p:cNvPr id="5" name="Title 1"/>
          <p:cNvSpPr txBox="1"/>
          <p:nvPr/>
        </p:nvSpPr>
        <p:spPr>
          <a:xfrm>
            <a:off x="252415" y="438155"/>
            <a:ext cx="6542521" cy="701714"/>
          </a:xfrm>
          <a:prstGeom prst="rect">
            <a:avLst/>
          </a:prstGeom>
          <a:solidFill>
            <a:srgbClr val="0070C0">
              <a:alpha val="70000"/>
            </a:srgbClr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chemeClr val="tx1"/>
                </a:solidFill>
                <a:latin typeface="Gotham Rounded Book" pitchFamily="50" charset="0"/>
                <a:ea typeface="+mj-ea"/>
                <a:cs typeface="+mj-cs"/>
              </a:defRPr>
            </a:lvl1pPr>
          </a:lstStyle>
          <a:p>
            <a:pPr>
              <a:defRPr b="0" i="0"/>
            </a:pPr>
            <a:r>
              <a:rPr lang="x-none" b="1" smtClean="0">
                <a:solidFill>
                  <a:schemeClr val="bg1"/>
                </a:solidFill>
              </a:rPr>
              <a:t>Pam </a:t>
            </a:r>
            <a:r>
              <a:rPr lang="cy-GB" b="1" dirty="0" smtClean="0">
                <a:solidFill>
                  <a:schemeClr val="bg1"/>
                </a:solidFill>
              </a:rPr>
              <a:t>mae</a:t>
            </a:r>
            <a:r>
              <a:rPr lang="x-none" b="1" smtClean="0">
                <a:solidFill>
                  <a:schemeClr val="bg1"/>
                </a:solidFill>
              </a:rPr>
              <a:t> pobl yn mudo?</a:t>
            </a:r>
          </a:p>
        </p:txBody>
      </p:sp>
    </p:spTree>
    <p:extLst>
      <p:ext uri="{BB962C8B-B14F-4D97-AF65-F5344CB8AC3E}">
        <p14:creationId xmlns:p14="http://schemas.microsoft.com/office/powerpoint/2010/main" val="4290172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8444"/>
  <p:tag name="AS_OS" val="Microsoft Windows NT 6.1.7601 Service Pack 1"/>
  <p:tag name="AS_RELEASE_DATE" val="2014.10.24"/>
  <p:tag name="AS_TITLE" val="Aspose.Slides for .NET 4.0 Client Profile"/>
  <p:tag name="AS_VERSION" val="14.8.1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</TotalTime>
  <Words>467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  Pam mae pobl yn mudo?   Pa mor gywir oedd eich rhagfynegiadau?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Kent</dc:creator>
  <cp:lastModifiedBy>WJEC</cp:lastModifiedBy>
  <cp:revision>13</cp:revision>
  <cp:lastPrinted>2015-09-30T08:39:30Z</cp:lastPrinted>
  <dcterms:created xsi:type="dcterms:W3CDTF">2015-07-06T20:18:24Z</dcterms:created>
  <dcterms:modified xsi:type="dcterms:W3CDTF">2015-10-09T13:14:15Z</dcterms:modified>
</cp:coreProperties>
</file>